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1" r:id="rId5"/>
    <p:sldId id="272" r:id="rId6"/>
    <p:sldId id="268" r:id="rId7"/>
    <p:sldId id="278" r:id="rId8"/>
    <p:sldId id="279" r:id="rId9"/>
    <p:sldId id="281" r:id="rId10"/>
    <p:sldId id="282" r:id="rId11"/>
    <p:sldId id="266" r:id="rId12"/>
    <p:sldId id="273" r:id="rId13"/>
    <p:sldId id="274" r:id="rId14"/>
    <p:sldId id="276" r:id="rId15"/>
    <p:sldId id="262" r:id="rId16"/>
    <p:sldId id="283" r:id="rId17"/>
    <p:sldId id="284" r:id="rId18"/>
    <p:sldId id="277" r:id="rId19"/>
    <p:sldId id="287" r:id="rId20"/>
    <p:sldId id="263" r:id="rId21"/>
    <p:sldId id="264" r:id="rId22"/>
    <p:sldId id="286" r:id="rId23"/>
    <p:sldId id="265" r:id="rId24"/>
    <p:sldId id="288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73E-64BF-4375-8FF8-1697C10ACAFA}" type="datetimeFigureOut">
              <a:rPr lang="en-GB" smtClean="0"/>
              <a:t>16/11/2017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BE25-1274-45C9-890F-4A42631C5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816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73E-64BF-4375-8FF8-1697C10ACAFA}" type="datetimeFigureOut">
              <a:rPr lang="en-GB" smtClean="0"/>
              <a:t>16/11/2017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BE25-1274-45C9-890F-4A42631C5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06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73E-64BF-4375-8FF8-1697C10ACAFA}" type="datetimeFigureOut">
              <a:rPr lang="en-GB" smtClean="0"/>
              <a:t>16/11/2017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BE25-1274-45C9-890F-4A42631C5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97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73E-64BF-4375-8FF8-1697C10ACAFA}" type="datetimeFigureOut">
              <a:rPr lang="en-GB" smtClean="0"/>
              <a:t>16/11/2017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BE25-1274-45C9-890F-4A42631C5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63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73E-64BF-4375-8FF8-1697C10ACAFA}" type="datetimeFigureOut">
              <a:rPr lang="en-GB" smtClean="0"/>
              <a:t>16/11/2017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BE25-1274-45C9-890F-4A42631C5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60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73E-64BF-4375-8FF8-1697C10ACAFA}" type="datetimeFigureOut">
              <a:rPr lang="en-GB" smtClean="0"/>
              <a:t>16/11/2017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BE25-1274-45C9-890F-4A42631C5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5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73E-64BF-4375-8FF8-1697C10ACAFA}" type="datetimeFigureOut">
              <a:rPr lang="en-GB" smtClean="0"/>
              <a:t>16/11/2017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BE25-1274-45C9-890F-4A42631C5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65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73E-64BF-4375-8FF8-1697C10ACAFA}" type="datetimeFigureOut">
              <a:rPr lang="en-GB" smtClean="0"/>
              <a:t>16/11/2017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BE25-1274-45C9-890F-4A42631C5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9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73E-64BF-4375-8FF8-1697C10ACAFA}" type="datetimeFigureOut">
              <a:rPr lang="en-GB" smtClean="0"/>
              <a:t>16/11/2017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BE25-1274-45C9-890F-4A42631C5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414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73E-64BF-4375-8FF8-1697C10ACAFA}" type="datetimeFigureOut">
              <a:rPr lang="en-GB" smtClean="0"/>
              <a:t>16/11/2017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BE25-1274-45C9-890F-4A42631C5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20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73E-64BF-4375-8FF8-1697C10ACAFA}" type="datetimeFigureOut">
              <a:rPr lang="en-GB" smtClean="0"/>
              <a:t>16/11/2017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BE25-1274-45C9-890F-4A42631C5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10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BD73E-64BF-4375-8FF8-1697C10ACAFA}" type="datetimeFigureOut">
              <a:rPr lang="en-GB" smtClean="0"/>
              <a:t>16/11/2017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EBE25-1274-45C9-890F-4A42631C5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51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xjansen.com/pharmasug/2001/Proceed/Stats/SP13_ishizuka.pdf" TargetMode="External"/><Relationship Id="rId2" Type="http://schemas.openxmlformats.org/officeDocument/2006/relationships/hyperlink" Target="https://ideas.repec.org/c/boc/bocode/s457625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s://sph.umich.edu/ccb/pdf/titecrm_manual_1-5-09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ran.r-project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vatrapps.shinyapps.io/nonparbnch/" TargetMode="External"/><Relationship Id="rId2" Type="http://schemas.openxmlformats.org/officeDocument/2006/relationships/hyperlink" Target="https://graham-wheeler.shinyapps.io/AplusB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vumc.org/cqs/software-tools" TargetMode="External"/><Relationship Id="rId4" Type="http://schemas.openxmlformats.org/officeDocument/2006/relationships/hyperlink" Target="https://uvatrapps.shinyapps.io/crmb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biostatistics.mdanderson.org/softwaredownload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cran.r-project.org/web/packages/dfpk/dfpk.pdf" TargetMode="External"/><Relationship Id="rId3" Type="http://schemas.openxmlformats.org/officeDocument/2006/relationships/hyperlink" Target="https://cran.r-project.org/web/packages/ewoc/ewoc.pdf" TargetMode="External"/><Relationship Id="rId7" Type="http://schemas.openxmlformats.org/officeDocument/2006/relationships/hyperlink" Target="https://cran.r-project.org/web/packages/dfcomb/dfcomb.pdf" TargetMode="External"/><Relationship Id="rId2" Type="http://schemas.openxmlformats.org/officeDocument/2006/relationships/hyperlink" Target="https://cran.r-project.org/web/packages/dfcrm/dfcrm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an.r-project.org/web/packages/crmPack/crmPack.pdf" TargetMode="External"/><Relationship Id="rId5" Type="http://schemas.openxmlformats.org/officeDocument/2006/relationships/hyperlink" Target="https://cran.r-project.org/web/packages/CRM/CRM.pdf" TargetMode="External"/><Relationship Id="rId4" Type="http://schemas.openxmlformats.org/officeDocument/2006/relationships/hyperlink" Target="https://cran.r-project.org/web/packages/ordcrm/ordcrm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391A2-AEFF-4CEC-ADDF-54F0CBF044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74655"/>
            <a:ext cx="7772400" cy="1803711"/>
          </a:xfrm>
        </p:spPr>
        <p:txBody>
          <a:bodyPr>
            <a:normAutofit fontScale="90000"/>
          </a:bodyPr>
          <a:lstStyle/>
          <a:p>
            <a:r>
              <a:rPr lang="en-GB" dirty="0"/>
              <a:t>Programs and software for conducting phase I trials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00A4840-E7EA-4BA7-B97F-5EF9A582D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72592"/>
            <a:ext cx="6858000" cy="2810402"/>
          </a:xfrm>
        </p:spPr>
        <p:txBody>
          <a:bodyPr>
            <a:noAutofit/>
          </a:bodyPr>
          <a:lstStyle/>
          <a:p>
            <a:r>
              <a:rPr lang="en-GB" dirty="0"/>
              <a:t>Graham Wheeler</a:t>
            </a:r>
          </a:p>
          <a:p>
            <a:endParaRPr lang="en-GB" dirty="0"/>
          </a:p>
          <a:p>
            <a:r>
              <a:rPr lang="en-GB" dirty="0"/>
              <a:t>Cancer Research UK &amp; UCL Cancer Trials Centre</a:t>
            </a:r>
          </a:p>
          <a:p>
            <a:r>
              <a:rPr lang="en-GB" dirty="0"/>
              <a:t>University College London</a:t>
            </a:r>
          </a:p>
          <a:p>
            <a:endParaRPr lang="en-GB" dirty="0"/>
          </a:p>
          <a:p>
            <a:r>
              <a:rPr lang="en-GB" sz="2000" dirty="0">
                <a:solidFill>
                  <a:srgbClr val="002060"/>
                </a:solidFill>
              </a:rPr>
              <a:t>(</a:t>
            </a:r>
            <a:r>
              <a:rPr lang="en-GB" sz="2000" i="1" dirty="0">
                <a:solidFill>
                  <a:srgbClr val="002060"/>
                </a:solidFill>
              </a:rPr>
              <a:t>with thanks to Philip </a:t>
            </a:r>
            <a:r>
              <a:rPr lang="en-GB" sz="2000" i="1" dirty="0" err="1">
                <a:solidFill>
                  <a:srgbClr val="002060"/>
                </a:solidFill>
              </a:rPr>
              <a:t>Pallmann</a:t>
            </a:r>
            <a:r>
              <a:rPr lang="en-GB" sz="2000" i="1" dirty="0">
                <a:solidFill>
                  <a:srgbClr val="002060"/>
                </a:solidFill>
              </a:rPr>
              <a:t>, Cardiff University</a:t>
            </a:r>
            <a:r>
              <a:rPr lang="en-GB" sz="2000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2254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52" y="287677"/>
            <a:ext cx="7221125" cy="642481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68F159-DAB1-4680-A006-FEDCFD506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87" y="287677"/>
            <a:ext cx="8763856" cy="493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&gt; plot(trial, ask = TRUE)</a:t>
            </a:r>
          </a:p>
        </p:txBody>
      </p:sp>
    </p:spTree>
    <p:extLst>
      <p:ext uri="{BB962C8B-B14F-4D97-AF65-F5344CB8AC3E}">
        <p14:creationId xmlns:p14="http://schemas.microsoft.com/office/powerpoint/2010/main" val="3306945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AEF57-DB17-444D-AF2B-669262F75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bcrm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8F159-DAB1-4680-A006-FEDCFD506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816" y="1825625"/>
            <a:ext cx="87386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Bayesian one-stage CRM designs, </a:t>
            </a:r>
            <a:r>
              <a:rPr lang="en-GB" dirty="0" err="1"/>
              <a:t>inc.</a:t>
            </a:r>
            <a:r>
              <a:rPr lang="en-GB" dirty="0"/>
              <a:t> CRM and EWOC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bcrm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  <a:r>
              <a:rPr lang="en-GB" dirty="0"/>
              <a:t> – conduct single trial or simulate many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i="1" dirty="0"/>
              <a:t>New release due soon (but still available!)</a:t>
            </a:r>
          </a:p>
        </p:txBody>
      </p:sp>
      <p:pic>
        <p:nvPicPr>
          <p:cNvPr id="2050" name="Picture 2" descr="https://www.r-project.org/R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88" y="71920"/>
            <a:ext cx="1166723" cy="90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76640" y="6311899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2060"/>
                </a:solidFill>
              </a:rPr>
              <a:t>Sweeting et al, 2013</a:t>
            </a:r>
          </a:p>
        </p:txBody>
      </p:sp>
    </p:spTree>
    <p:extLst>
      <p:ext uri="{BB962C8B-B14F-4D97-AF65-F5344CB8AC3E}">
        <p14:creationId xmlns:p14="http://schemas.microsoft.com/office/powerpoint/2010/main" val="3110510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8F159-DAB1-4680-A006-FEDCFD506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65" y="349321"/>
            <a:ext cx="8825500" cy="620559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5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install.packages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500" i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1500" i="1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bcrm</a:t>
            </a:r>
            <a:r>
              <a:rPr lang="en-GB" sz="1500" i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library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5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bcrm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GB" sz="15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dose &lt;- c(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0.5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5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prior.p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c(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0.05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0.15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0.25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0.35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0.45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5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true.p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 c(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0.01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0.05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0.15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0.25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0.40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GB" sz="15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trial &lt;- </a:t>
            </a:r>
            <a:r>
              <a:rPr lang="en-GB" sz="15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bcrm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(stop = list(</a:t>
            </a:r>
            <a:r>
              <a:rPr lang="en-GB" sz="15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nmax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24, </a:t>
            </a:r>
            <a:r>
              <a:rPr lang="en-GB" sz="15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nmtd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), p.tox0 = </a:t>
            </a:r>
            <a:r>
              <a:rPr lang="en-GB" sz="15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prior.p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 dose = dose, </a:t>
            </a:r>
            <a:r>
              <a:rPr lang="en-GB" sz="15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truep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sz="15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true.p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sz="1500" i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"power"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prior.alpha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 = list(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1.34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b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5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target.tox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0.25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cohort =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start =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pointest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sz="1500" i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"plugin"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5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sdose.calculate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sz="1500" i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"median"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constrain =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simulate =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5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nsims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threep3 =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quietly =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GB" sz="15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500" dirty="0">
                <a:solidFill>
                  <a:srgbClr val="0000FF"/>
                </a:solidFill>
                <a:latin typeface="Lucida Console" panose="020B0609040504020204" pitchFamily="49" charset="0"/>
              </a:rPr>
              <a:t>&gt; trial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500" dirty="0">
                <a:solidFill>
                  <a:srgbClr val="000000"/>
                </a:solidFill>
                <a:latin typeface="Lucida Console" panose="020B0609040504020204" pitchFamily="49" charset="0"/>
              </a:rPr>
              <a:t>Operating characteristics based on 100 simulations: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500" dirty="0">
                <a:solidFill>
                  <a:srgbClr val="000000"/>
                </a:solidFill>
                <a:latin typeface="Lucida Console" panose="020B0609040504020204" pitchFamily="49" charset="0"/>
              </a:rPr>
              <a:t>		 Mean Minimum Maximum</a:t>
            </a:r>
            <a:br>
              <a:rPr lang="en-US" altLang="en-US" sz="15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US" altLang="en-US" sz="1500" dirty="0">
                <a:solidFill>
                  <a:srgbClr val="000000"/>
                </a:solidFill>
                <a:latin typeface="Lucida Console" panose="020B0609040504020204" pitchFamily="49" charset="0"/>
              </a:rPr>
              <a:t>Sample size	18.26      10      24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15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500" dirty="0">
                <a:solidFill>
                  <a:srgbClr val="000000"/>
                </a:solidFill>
                <a:latin typeface="Lucida Console" panose="020B0609040504020204" pitchFamily="49" charset="0"/>
              </a:rPr>
              <a:t>			   Doses </a:t>
            </a:r>
            <a:br>
              <a:rPr lang="en-US" altLang="en-US" sz="15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US" altLang="en-US" sz="1500" dirty="0">
                <a:solidFill>
                  <a:srgbClr val="000000"/>
                </a:solidFill>
                <a:latin typeface="Lucida Console" panose="020B0609040504020204" pitchFamily="49" charset="0"/>
              </a:rPr>
              <a:t>			      0.5     1     3     5     6 </a:t>
            </a:r>
            <a:br>
              <a:rPr lang="en-US" altLang="en-US" sz="15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US" altLang="en-US" sz="1500" dirty="0">
                <a:solidFill>
                  <a:srgbClr val="000000"/>
                </a:solidFill>
                <a:latin typeface="Lucida Console" panose="020B0609040504020204" pitchFamily="49" charset="0"/>
              </a:rPr>
              <a:t>Experimentation proportion   0.12 0.146 0.243 0.252 0.239 </a:t>
            </a:r>
            <a:br>
              <a:rPr lang="en-US" altLang="en-US" sz="15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US" altLang="en-US" sz="1500" dirty="0">
                <a:solidFill>
                  <a:srgbClr val="000000"/>
                </a:solidFill>
                <a:latin typeface="Lucida Console" panose="020B0609040504020204" pitchFamily="49" charset="0"/>
              </a:rPr>
              <a:t>Recommendation proportion    0.00 0.010 0.230 0.420 0.340 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15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500" dirty="0">
                <a:solidFill>
                  <a:srgbClr val="000000"/>
                </a:solidFill>
                <a:latin typeface="Lucida Console" panose="020B0609040504020204" pitchFamily="49" charset="0"/>
              </a:rPr>
              <a:t>			   Probability of DLT </a:t>
            </a:r>
            <a:br>
              <a:rPr lang="en-US" altLang="en-US" sz="15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US" altLang="en-US" sz="1500" dirty="0">
                <a:solidFill>
                  <a:srgbClr val="000000"/>
                </a:solidFill>
                <a:latin typeface="Lucida Console" panose="020B0609040504020204" pitchFamily="49" charset="0"/>
              </a:rPr>
              <a:t>			   [0,0.2] (0.2,0.4] (0.4,0.6] (0.6,0.8] (0.8,1]</a:t>
            </a:r>
            <a:br>
              <a:rPr lang="en-US" altLang="en-US" sz="15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US" altLang="en-US" sz="1500" dirty="0">
                <a:solidFill>
                  <a:srgbClr val="000000"/>
                </a:solidFill>
                <a:latin typeface="Lucida Console" panose="020B0609040504020204" pitchFamily="49" charset="0"/>
              </a:rPr>
              <a:t>Experimentation proportion   0.495     0.505         0         0       0 </a:t>
            </a:r>
            <a:br>
              <a:rPr lang="en-US" altLang="en-US" sz="15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US" altLang="en-US" sz="1500" dirty="0">
                <a:solidFill>
                  <a:srgbClr val="000000"/>
                </a:solidFill>
                <a:latin typeface="Lucida Console" panose="020B0609040504020204" pitchFamily="49" charset="0"/>
              </a:rPr>
              <a:t>Recommendation proportion    0.240     0.760         0         0       0</a:t>
            </a:r>
            <a:endParaRPr lang="en-US" altLang="en-US" sz="1500" dirty="0"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5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50" name="Picture 2" descr="https://www.r-project.org/R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88" y="71920"/>
            <a:ext cx="1166723" cy="90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90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8F159-DAB1-4680-A006-FEDCFD506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65" y="1058238"/>
            <a:ext cx="8825500" cy="5118725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FF"/>
                </a:solidFill>
                <a:latin typeface="Lucida Console" panose="020B0609040504020204" pitchFamily="49" charset="0"/>
              </a:rPr>
              <a:t>&gt; trial[[1]]$threep3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		    Mean Minimum Maximum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Sample size 	17.86194       3      30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Doses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			    &lt; 1      1     2     3     4     5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Experimentation proportion     NA 0.1870 0.233 0.266 0.213 0.101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Recommendation proportion 0.00118 0.0278 0.196 0.336 0.292 0.147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			      Probability of DLT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			    [0,0.2] (0.2,0.4] (0.4,0.6] (0.6,0.8] (0.8,1]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Experimentation proportion      0.686     0.314         0         0       0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Recommendation proportion*      0.560     0.439         0         0       0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* Amongst those trials that recommend an MTD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			 Doses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			      1     2    3    4     5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Average number of patients 3.1700 3.920 4.66 4.07 2.040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Average number of DLTs     0.0317 0.196 0.70 1.02 0.816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  <p:pic>
        <p:nvPicPr>
          <p:cNvPr id="2050" name="Picture 2" descr="https://www.r-project.org/R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88" y="71920"/>
            <a:ext cx="1166723" cy="90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813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8F159-DAB1-4680-A006-FEDCFD506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65" y="780836"/>
            <a:ext cx="8825500" cy="482885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FF"/>
                </a:solidFill>
                <a:latin typeface="Lucida Console" panose="020B0609040504020204" pitchFamily="49" charset="0"/>
              </a:rPr>
              <a:t>&gt; plot(trial)</a:t>
            </a:r>
            <a:r>
              <a:rPr lang="en-US" alt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				</a:t>
            </a:r>
            <a:r>
              <a:rPr lang="en-US" altLang="en-US" sz="1400" dirty="0">
                <a:solidFill>
                  <a:srgbClr val="0000FF"/>
                </a:solidFill>
                <a:latin typeface="Lucida Console" panose="020B0609040504020204" pitchFamily="49" charset="0"/>
              </a:rPr>
              <a:t>&gt; plot(trial[[1]]$threep3)</a:t>
            </a:r>
          </a:p>
        </p:txBody>
      </p:sp>
      <p:pic>
        <p:nvPicPr>
          <p:cNvPr id="2050" name="Picture 2" descr="https://www.r-project.org/R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88" y="71920"/>
            <a:ext cx="1166723" cy="90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" y="1450315"/>
            <a:ext cx="4438435" cy="3522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453" y="1450315"/>
            <a:ext cx="4438435" cy="352291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47261" y="318499"/>
            <a:ext cx="0" cy="6349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185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7E62B-A244-4573-9A66-2D45304B7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30" y="71920"/>
            <a:ext cx="7886700" cy="1325563"/>
          </a:xfrm>
        </p:spPr>
        <p:txBody>
          <a:bodyPr/>
          <a:lstStyle/>
          <a:p>
            <a:r>
              <a:rPr lang="en-GB" dirty="0" err="1"/>
              <a:t>pocrm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85FC4-E32C-4D1F-B3C5-2595595E1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36" y="2506662"/>
            <a:ext cx="878440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Partial-order CRM applied to dual-agent trials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getwm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  <a:r>
              <a:rPr lang="en-GB" dirty="0"/>
              <a:t> – working models (skeletons) for partial orders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pocrm.imp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  <a:r>
              <a:rPr lang="en-GB" dirty="0"/>
              <a:t> – for estimation in a single trial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pocrm.sim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  <a:r>
              <a:rPr lang="en-GB" dirty="0"/>
              <a:t> – for simulating many trials</a:t>
            </a:r>
          </a:p>
          <a:p>
            <a:endParaRPr lang="en-GB" dirty="0"/>
          </a:p>
        </p:txBody>
      </p:sp>
      <p:pic>
        <p:nvPicPr>
          <p:cNvPr id="4" name="Picture 2" descr="https://www.r-project.org/R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88" y="71920"/>
            <a:ext cx="1166723" cy="90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Elbow Connector 6"/>
          <p:cNvCxnSpPr/>
          <p:nvPr/>
        </p:nvCxnSpPr>
        <p:spPr>
          <a:xfrm>
            <a:off x="4968484" y="373317"/>
            <a:ext cx="2599362" cy="1438037"/>
          </a:xfrm>
          <a:prstGeom prst="bentConnector3">
            <a:avLst>
              <a:gd name="adj1" fmla="val 19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69597" y="460746"/>
            <a:ext cx="2872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	2		4		6</a:t>
            </a:r>
          </a:p>
          <a:p>
            <a:endParaRPr lang="en-GB" sz="2400" dirty="0"/>
          </a:p>
          <a:p>
            <a:r>
              <a:rPr lang="en-GB" sz="2400" dirty="0"/>
              <a:t>	1		3		5</a:t>
            </a:r>
          </a:p>
        </p:txBody>
      </p:sp>
      <p:sp>
        <p:nvSpPr>
          <p:cNvPr id="12" name="Down Arrow 11"/>
          <p:cNvSpPr/>
          <p:nvPr/>
        </p:nvSpPr>
        <p:spPr>
          <a:xfrm flipV="1">
            <a:off x="5420633" y="890747"/>
            <a:ext cx="145133" cy="36776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Down Arrow 14"/>
          <p:cNvSpPr/>
          <p:nvPr/>
        </p:nvSpPr>
        <p:spPr>
          <a:xfrm rot="8100000" flipV="1">
            <a:off x="5852242" y="642289"/>
            <a:ext cx="173243" cy="79851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 rot="8100000" flipV="1">
            <a:off x="6782530" y="642289"/>
            <a:ext cx="173243" cy="79851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own Arrow 17"/>
          <p:cNvSpPr/>
          <p:nvPr/>
        </p:nvSpPr>
        <p:spPr>
          <a:xfrm flipV="1">
            <a:off x="7242247" y="889179"/>
            <a:ext cx="163232" cy="36933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own Arrow 18"/>
          <p:cNvSpPr/>
          <p:nvPr/>
        </p:nvSpPr>
        <p:spPr>
          <a:xfrm flipV="1">
            <a:off x="6335894" y="889179"/>
            <a:ext cx="136022" cy="36933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6012168" y="1786309"/>
            <a:ext cx="97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Drug 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44115" y="889179"/>
            <a:ext cx="97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Drug B</a:t>
            </a:r>
          </a:p>
        </p:txBody>
      </p:sp>
      <p:sp>
        <p:nvSpPr>
          <p:cNvPr id="23" name="Down Arrow 22"/>
          <p:cNvSpPr/>
          <p:nvPr/>
        </p:nvSpPr>
        <p:spPr>
          <a:xfrm rot="18900000" flipV="1">
            <a:off x="6753003" y="618103"/>
            <a:ext cx="173243" cy="798516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Down Arrow 23"/>
          <p:cNvSpPr/>
          <p:nvPr/>
        </p:nvSpPr>
        <p:spPr>
          <a:xfrm rot="5400000" flipV="1">
            <a:off x="6815108" y="1158217"/>
            <a:ext cx="116487" cy="521913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Down Arrow 24"/>
          <p:cNvSpPr/>
          <p:nvPr/>
        </p:nvSpPr>
        <p:spPr>
          <a:xfrm rot="5400000" flipV="1">
            <a:off x="6815108" y="413990"/>
            <a:ext cx="116487" cy="521913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Down Arrow 25"/>
          <p:cNvSpPr/>
          <p:nvPr/>
        </p:nvSpPr>
        <p:spPr>
          <a:xfrm rot="5400000" flipV="1">
            <a:off x="5901135" y="1158217"/>
            <a:ext cx="116487" cy="521913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Down Arrow 26"/>
          <p:cNvSpPr/>
          <p:nvPr/>
        </p:nvSpPr>
        <p:spPr>
          <a:xfrm rot="5400000" flipV="1">
            <a:off x="5901134" y="413990"/>
            <a:ext cx="116487" cy="521913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Down Arrow 27"/>
          <p:cNvSpPr/>
          <p:nvPr/>
        </p:nvSpPr>
        <p:spPr>
          <a:xfrm rot="17520000" flipV="1">
            <a:off x="6309278" y="276489"/>
            <a:ext cx="139824" cy="1534262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4610498" y="6374377"/>
            <a:ext cx="445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2060"/>
                </a:solidFill>
              </a:rPr>
              <a:t>Wages et al, 2013; Wages and </a:t>
            </a:r>
            <a:r>
              <a:rPr lang="en-GB" i="1" dirty="0" err="1">
                <a:solidFill>
                  <a:srgbClr val="002060"/>
                </a:solidFill>
              </a:rPr>
              <a:t>Varhegyi</a:t>
            </a:r>
            <a:r>
              <a:rPr lang="en-GB" i="1" dirty="0">
                <a:solidFill>
                  <a:srgbClr val="002060"/>
                </a:solidFill>
              </a:rPr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177840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  <p:bldP spid="18" grpId="0" animBg="1"/>
      <p:bldP spid="19" grpId="0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26149" y="4808305"/>
            <a:ext cx="48246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500" dirty="0">
                <a:solidFill>
                  <a:srgbClr val="000000"/>
                </a:solidFill>
                <a:latin typeface="Lucida Console" panose="020B0609040504020204" pitchFamily="49" charset="0"/>
              </a:rPr>
              <a:t>$</a:t>
            </a:r>
            <a:r>
              <a:rPr lang="en-US" altLang="en-US" sz="15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a.est</a:t>
            </a:r>
            <a:r>
              <a:rPr lang="en-US" altLang="en-US" sz="15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br>
              <a:rPr lang="en-US" altLang="en-US" sz="15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US" altLang="en-US" sz="1500" dirty="0">
                <a:solidFill>
                  <a:srgbClr val="000000"/>
                </a:solidFill>
                <a:latin typeface="Lucida Console" panose="020B0609040504020204" pitchFamily="49" charset="0"/>
              </a:rPr>
              <a:t>[1] 0.739 </a:t>
            </a:r>
          </a:p>
          <a:p>
            <a:endParaRPr lang="en-US" altLang="en-US" sz="15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altLang="en-US" sz="1500" dirty="0">
                <a:solidFill>
                  <a:srgbClr val="000000"/>
                </a:solidFill>
                <a:latin typeface="Lucida Console" panose="020B0609040504020204" pitchFamily="49" charset="0"/>
              </a:rPr>
              <a:t>$</a:t>
            </a:r>
            <a:r>
              <a:rPr lang="en-US" altLang="en-US" sz="15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ptox.est</a:t>
            </a:r>
            <a:r>
              <a:rPr lang="en-US" altLang="en-US" sz="15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br>
              <a:rPr lang="en-US" altLang="en-US" sz="15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US" altLang="en-US" sz="1500" dirty="0">
                <a:solidFill>
                  <a:srgbClr val="000000"/>
                </a:solidFill>
                <a:latin typeface="Lucida Console" panose="020B0609040504020204" pitchFamily="49" charset="0"/>
              </a:rPr>
              <a:t>[1] 0.033 0.183 0.109 0.305 0.359 0.508 </a:t>
            </a:r>
          </a:p>
          <a:p>
            <a:endParaRPr lang="en-US" altLang="en-US" sz="15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altLang="en-US" sz="1500" dirty="0">
                <a:solidFill>
                  <a:srgbClr val="000000"/>
                </a:solidFill>
                <a:latin typeface="Lucida Console" panose="020B0609040504020204" pitchFamily="49" charset="0"/>
              </a:rPr>
              <a:t>$</a:t>
            </a:r>
            <a:r>
              <a:rPr lang="en-US" altLang="en-US" sz="15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dose.rec</a:t>
            </a:r>
            <a:r>
              <a:rPr lang="en-US" altLang="en-US" sz="15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br>
              <a:rPr lang="en-US" altLang="en-US" sz="15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US" altLang="en-US" sz="1500" dirty="0">
                <a:solidFill>
                  <a:srgbClr val="000000"/>
                </a:solidFill>
                <a:latin typeface="Lucida Console" panose="020B0609040504020204" pitchFamily="49" charset="0"/>
              </a:rPr>
              <a:t>[1] 4</a:t>
            </a:r>
            <a:endParaRPr lang="en-US" altLang="en-US" sz="1500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935" y="215757"/>
            <a:ext cx="8640566" cy="62261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5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install.packages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500" i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1500" i="1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pocrm</a:t>
            </a:r>
            <a:r>
              <a:rPr lang="en-GB" sz="1500" i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library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5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pocrm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orders&lt;-matrix(c(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GB" sz="15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nrow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ncol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byrow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skeleton &lt;- c(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0.01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0.05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0.10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0.20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0.25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0.40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alpha &lt;- </a:t>
            </a:r>
            <a:r>
              <a:rPr lang="en-GB" sz="15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getwm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(orders, skeleton)</a:t>
            </a:r>
          </a:p>
          <a:p>
            <a:pPr marL="0" indent="0">
              <a:buNone/>
            </a:pP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x &lt;- c(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Y &lt;- c(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trial&lt;-</a:t>
            </a:r>
            <a:r>
              <a:rPr lang="en-GB" sz="15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pocrm.imp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(alpha = alpha, </a:t>
            </a:r>
            <a:r>
              <a:rPr lang="en-GB" sz="15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prior.o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 = rep(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), theta =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0.25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y = y, combos = x)</a:t>
            </a:r>
          </a:p>
          <a:p>
            <a:pPr marL="0" indent="0">
              <a:buNone/>
            </a:pPr>
            <a:endParaRPr lang="en-GB" sz="15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n-US" sz="1500" dirty="0">
                <a:solidFill>
                  <a:srgbClr val="0000FF"/>
                </a:solidFill>
                <a:latin typeface="Lucida Console" panose="020B0609040504020204" pitchFamily="49" charset="0"/>
              </a:rPr>
              <a:t>&gt; trial </a:t>
            </a:r>
          </a:p>
          <a:p>
            <a:pPr marL="0" indent="0">
              <a:buNone/>
            </a:pPr>
            <a:r>
              <a:rPr lang="en-US" altLang="en-US" sz="1500" dirty="0">
                <a:solidFill>
                  <a:srgbClr val="000000"/>
                </a:solidFill>
                <a:latin typeface="Lucida Console" panose="020B0609040504020204" pitchFamily="49" charset="0"/>
              </a:rPr>
              <a:t>$</a:t>
            </a:r>
            <a:r>
              <a:rPr lang="en-US" altLang="en-US" sz="15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ord.prob</a:t>
            </a:r>
            <a:r>
              <a:rPr lang="en-US" altLang="en-US" sz="15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br>
              <a:rPr lang="en-US" altLang="en-US" sz="15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US" altLang="en-US" sz="1500" dirty="0">
                <a:solidFill>
                  <a:srgbClr val="000000"/>
                </a:solidFill>
                <a:latin typeface="Lucida Console" panose="020B0609040504020204" pitchFamily="49" charset="0"/>
              </a:rPr>
              <a:t>[1] 0.225 0.207 0.245 0.098 0.225 </a:t>
            </a:r>
          </a:p>
          <a:p>
            <a:pPr marL="0" indent="0">
              <a:buNone/>
            </a:pPr>
            <a:r>
              <a:rPr lang="en-US" altLang="en-US" sz="1500" dirty="0">
                <a:solidFill>
                  <a:srgbClr val="000000"/>
                </a:solidFill>
                <a:latin typeface="Lucida Console" panose="020B0609040504020204" pitchFamily="49" charset="0"/>
              </a:rPr>
              <a:t>$</a:t>
            </a:r>
            <a:r>
              <a:rPr lang="en-US" altLang="en-US" sz="15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order.est</a:t>
            </a:r>
            <a:r>
              <a:rPr lang="en-US" altLang="en-US" sz="15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br>
              <a:rPr lang="en-US" altLang="en-US" sz="15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US" altLang="en-US" sz="1500" dirty="0">
                <a:solidFill>
                  <a:srgbClr val="000000"/>
                </a:solidFill>
                <a:latin typeface="Lucida Console" panose="020B0609040504020204" pitchFamily="49" charset="0"/>
              </a:rPr>
              <a:t>[1] 3 </a:t>
            </a:r>
            <a:endParaRPr lang="en-GB" sz="15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15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2" descr="https://www.r-project.org/R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88" y="71920"/>
            <a:ext cx="1166723" cy="90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4315146" y="4407698"/>
            <a:ext cx="4510355" cy="2321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4212403" y="4543490"/>
            <a:ext cx="1" cy="2203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>
            <a:off x="5342901" y="4633729"/>
            <a:ext cx="2599362" cy="1438037"/>
          </a:xfrm>
          <a:prstGeom prst="bentConnector3">
            <a:avLst>
              <a:gd name="adj1" fmla="val 19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44014" y="4721158"/>
            <a:ext cx="2872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	2		4		6</a:t>
            </a:r>
          </a:p>
          <a:p>
            <a:endParaRPr lang="en-GB" sz="2400" dirty="0"/>
          </a:p>
          <a:p>
            <a:r>
              <a:rPr lang="en-GB" sz="2400" dirty="0"/>
              <a:t>	1		3		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86585" y="6046721"/>
            <a:ext cx="97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Drug 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18532" y="5149591"/>
            <a:ext cx="97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Drug B</a:t>
            </a:r>
          </a:p>
        </p:txBody>
      </p:sp>
      <p:sp>
        <p:nvSpPr>
          <p:cNvPr id="29" name="Down Arrow 28"/>
          <p:cNvSpPr/>
          <p:nvPr/>
        </p:nvSpPr>
        <p:spPr>
          <a:xfrm rot="18900000" flipV="1">
            <a:off x="6197436" y="4866591"/>
            <a:ext cx="221068" cy="89771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Down Arrow 29"/>
          <p:cNvSpPr/>
          <p:nvPr/>
        </p:nvSpPr>
        <p:spPr>
          <a:xfrm rot="8100000" flipV="1">
            <a:off x="7123133" y="4897511"/>
            <a:ext cx="221068" cy="89771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Down Arrow 30"/>
          <p:cNvSpPr/>
          <p:nvPr/>
        </p:nvSpPr>
        <p:spPr>
          <a:xfrm rot="5400000" flipV="1">
            <a:off x="6253864" y="4603864"/>
            <a:ext cx="176314" cy="59679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Down Arrow 31"/>
          <p:cNvSpPr/>
          <p:nvPr/>
        </p:nvSpPr>
        <p:spPr>
          <a:xfrm rot="5400000" flipV="1">
            <a:off x="6253864" y="5452294"/>
            <a:ext cx="176314" cy="59679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Down Arrow 32"/>
          <p:cNvSpPr/>
          <p:nvPr/>
        </p:nvSpPr>
        <p:spPr>
          <a:xfrm flipV="1">
            <a:off x="7614416" y="5124708"/>
            <a:ext cx="171324" cy="38148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62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9" grpId="0"/>
      <p:bldP spid="19" grpId="1"/>
      <p:bldP spid="24" grpId="0"/>
      <p:bldP spid="24" grpId="1"/>
      <p:bldP spid="25" grpId="0"/>
      <p:bldP spid="25" grpId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935" y="215757"/>
            <a:ext cx="8913776" cy="53014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x0 &lt;- c(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n &lt;-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  <a:p>
            <a:pPr marL="0" indent="0">
              <a:buNone/>
            </a:pPr>
            <a:r>
              <a:rPr lang="en-GB" sz="15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nsim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</a:p>
          <a:p>
            <a:pPr marL="0" indent="0">
              <a:buNone/>
            </a:pPr>
            <a:r>
              <a:rPr lang="en-GB" sz="15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tox.range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0.05</a:t>
            </a:r>
          </a:p>
          <a:p>
            <a:pPr marL="0" indent="0">
              <a:buNone/>
            </a:pP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stop &lt;-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  <a:p>
            <a:pPr marL="0" indent="0">
              <a:buNone/>
            </a:pP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r &lt;- c(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0.05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0.10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0.20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0.25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0.40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0.60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trial &lt;- </a:t>
            </a:r>
            <a:r>
              <a:rPr lang="en-GB" sz="15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pocrm.sim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(r = r, alpha=alpha, </a:t>
            </a:r>
            <a:r>
              <a:rPr lang="en-GB" sz="15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prior.o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 = rep(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), theta = </a:t>
            </a:r>
            <a:r>
              <a:rPr lang="en-GB" sz="15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0.25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x0 = x0, stop = stop, n = n, </a:t>
            </a:r>
            <a:r>
              <a:rPr lang="en-GB" sz="15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nsim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sz="15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nsim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tox.range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sz="15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tox.range</a:t>
            </a:r>
            <a:r>
              <a:rPr lang="en-GB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altLang="en-US" sz="15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altLang="en-US" sz="1500" dirty="0">
                <a:solidFill>
                  <a:srgbClr val="0000FF"/>
                </a:solidFill>
                <a:latin typeface="Lucida Console" panose="020B0609040504020204" pitchFamily="49" charset="0"/>
              </a:rPr>
              <a:t>&gt; trial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$</a:t>
            </a:r>
            <a:r>
              <a:rPr lang="en-US" altLang="en-US" sz="16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true.prob</a:t>
            </a: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b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[1] 0.05 0.10 0.20 0.25 0.40 0.60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$</a:t>
            </a:r>
            <a:r>
              <a:rPr lang="en-US" altLang="en-US" sz="16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MTD.selection</a:t>
            </a: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b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[1] 0.01 0.18 0.28 0.30 0.20 0.03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$</a:t>
            </a:r>
            <a:r>
              <a:rPr lang="en-US" altLang="en-US" sz="16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patient.allocation</a:t>
            </a: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b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[1] 0.11 0.23 0.24 0.20 0.18 0.05 </a:t>
            </a:r>
          </a:p>
        </p:txBody>
      </p:sp>
      <p:pic>
        <p:nvPicPr>
          <p:cNvPr id="4" name="Picture 2" descr="https://www.r-project.org/R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88" y="71920"/>
            <a:ext cx="1166723" cy="90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40513" y="3352736"/>
            <a:ext cx="24657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$</a:t>
            </a:r>
            <a:r>
              <a:rPr lang="en-US" altLang="en-US" sz="16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percent.DLT</a:t>
            </a: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b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[1] 0.2356589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$</a:t>
            </a:r>
            <a:r>
              <a:rPr lang="en-US" altLang="en-US" sz="16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mean.n</a:t>
            </a: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[1] 19.35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$acceptable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[1] 0.58</a:t>
            </a:r>
            <a:endParaRPr lang="en-US" altLang="en-US" sz="1600" dirty="0">
              <a:latin typeface="Arial" panose="020B0604020202020204" pitchFamily="34" charset="0"/>
            </a:endParaRPr>
          </a:p>
          <a:p>
            <a:endParaRPr lang="en-GB" sz="1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106256" y="3001734"/>
            <a:ext cx="0" cy="3010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>
            <a:off x="4925614" y="128328"/>
            <a:ext cx="2599362" cy="1438037"/>
          </a:xfrm>
          <a:prstGeom prst="bentConnector3">
            <a:avLst>
              <a:gd name="adj1" fmla="val 19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26727" y="215757"/>
            <a:ext cx="2872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	2		4		6</a:t>
            </a:r>
          </a:p>
          <a:p>
            <a:endParaRPr lang="en-GB" sz="2400" dirty="0"/>
          </a:p>
          <a:p>
            <a:r>
              <a:rPr lang="en-GB" sz="2400" dirty="0"/>
              <a:t>	1		3		5</a:t>
            </a:r>
          </a:p>
        </p:txBody>
      </p:sp>
      <p:sp>
        <p:nvSpPr>
          <p:cNvPr id="11" name="Down Arrow 10"/>
          <p:cNvSpPr/>
          <p:nvPr/>
        </p:nvSpPr>
        <p:spPr>
          <a:xfrm flipV="1">
            <a:off x="5367254" y="594647"/>
            <a:ext cx="171324" cy="38148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 rot="8100000" flipV="1">
            <a:off x="5826931" y="367062"/>
            <a:ext cx="221068" cy="89771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969298" y="1541320"/>
            <a:ext cx="97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Drug 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01245" y="644190"/>
            <a:ext cx="97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Drug B</a:t>
            </a:r>
          </a:p>
        </p:txBody>
      </p:sp>
      <p:sp>
        <p:nvSpPr>
          <p:cNvPr id="19" name="Down Arrow 18"/>
          <p:cNvSpPr/>
          <p:nvPr/>
        </p:nvSpPr>
        <p:spPr>
          <a:xfrm rot="5400000" flipV="1">
            <a:off x="6742855" y="98285"/>
            <a:ext cx="176314" cy="59679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Down Arrow 20"/>
          <p:cNvSpPr/>
          <p:nvPr/>
        </p:nvSpPr>
        <p:spPr>
          <a:xfrm rot="18900000" flipV="1">
            <a:off x="6731333" y="354924"/>
            <a:ext cx="221068" cy="89771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Down Arrow 21"/>
          <p:cNvSpPr/>
          <p:nvPr/>
        </p:nvSpPr>
        <p:spPr>
          <a:xfrm rot="5400000" flipV="1">
            <a:off x="6742855" y="921157"/>
            <a:ext cx="176314" cy="59679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77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 and many others!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483" y="1825625"/>
            <a:ext cx="879467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ewoc</a:t>
            </a:r>
            <a:r>
              <a:rPr lang="en-GB" dirty="0">
                <a:cs typeface="Courier New" panose="02070309020205020404" pitchFamily="49" charset="0"/>
              </a:rPr>
              <a:t> – for EWOC</a:t>
            </a:r>
          </a:p>
          <a:p>
            <a:pPr marL="0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dfpk</a:t>
            </a:r>
            <a:r>
              <a:rPr lang="en-GB" dirty="0">
                <a:cs typeface="Courier New" panose="02070309020205020404" pitchFamily="49" charset="0"/>
              </a:rPr>
              <a:t> – use PK data and DLT to inform escalation</a:t>
            </a:r>
          </a:p>
          <a:p>
            <a:pPr marL="0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crmPack</a:t>
            </a:r>
            <a:r>
              <a:rPr lang="en-GB" dirty="0">
                <a:cs typeface="Courier New" panose="02070309020205020404" pitchFamily="49" charset="0"/>
              </a:rPr>
              <a:t> – versatile package for model-based designs</a:t>
            </a:r>
          </a:p>
          <a:p>
            <a:pPr marL="0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dfcomb</a:t>
            </a:r>
            <a:r>
              <a:rPr lang="en-GB" dirty="0">
                <a:cs typeface="Courier New" panose="02070309020205020404" pitchFamily="49" charset="0"/>
              </a:rPr>
              <a:t> – designs for combination trials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ordcrm</a:t>
            </a:r>
            <a:r>
              <a:rPr lang="en-GB" dirty="0">
                <a:cs typeface="Courier New" panose="02070309020205020404" pitchFamily="49" charset="0"/>
              </a:rPr>
              <a:t> – ordinal CRM (toxicity grades rather than DLT yes/no)</a:t>
            </a:r>
          </a:p>
        </p:txBody>
      </p:sp>
      <p:pic>
        <p:nvPicPr>
          <p:cNvPr id="4" name="Picture 2" descr="https://www.r-project.org/R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88" y="71920"/>
            <a:ext cx="1166723" cy="90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7169" y="4106731"/>
            <a:ext cx="260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>
                <a:solidFill>
                  <a:srgbClr val="002060"/>
                </a:solidFill>
              </a:rPr>
              <a:t>Sabanés-Bové</a:t>
            </a:r>
            <a:r>
              <a:rPr lang="en-GB" i="1" dirty="0">
                <a:solidFill>
                  <a:srgbClr val="002060"/>
                </a:solidFill>
              </a:rPr>
              <a:t> et al, 2017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62941" y="1861074"/>
            <a:ext cx="123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>
                <a:solidFill>
                  <a:srgbClr val="002060"/>
                </a:solidFill>
              </a:rPr>
              <a:t>Diniz</a:t>
            </a:r>
            <a:r>
              <a:rPr lang="en-GB" i="1" dirty="0">
                <a:solidFill>
                  <a:srgbClr val="002060"/>
                </a:solidFill>
              </a:rPr>
              <a:t>, 2017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99443" y="2841170"/>
            <a:ext cx="199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>
                <a:solidFill>
                  <a:srgbClr val="002060"/>
                </a:solidFill>
              </a:rPr>
              <a:t>Tournazi</a:t>
            </a:r>
            <a:r>
              <a:rPr lang="en-GB" i="1" dirty="0">
                <a:solidFill>
                  <a:srgbClr val="002060"/>
                </a:solidFill>
              </a:rPr>
              <a:t> et al, 2017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46942" y="4766489"/>
            <a:ext cx="2471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>
                <a:solidFill>
                  <a:srgbClr val="002060"/>
                </a:solidFill>
              </a:rPr>
              <a:t>Riviere</a:t>
            </a:r>
            <a:r>
              <a:rPr lang="en-GB" i="1" dirty="0">
                <a:solidFill>
                  <a:srgbClr val="002060"/>
                </a:solidFill>
              </a:rPr>
              <a:t> and Jordan, 2017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26354" y="6101895"/>
            <a:ext cx="257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2060"/>
                </a:solidFill>
              </a:rPr>
              <a:t>Dressler and Huang, 2016</a:t>
            </a:r>
          </a:p>
        </p:txBody>
      </p:sp>
    </p:spTree>
    <p:extLst>
      <p:ext uri="{BB962C8B-B14F-4D97-AF65-F5344CB8AC3E}">
        <p14:creationId xmlns:p14="http://schemas.microsoft.com/office/powerpoint/2010/main" val="1108177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97" y="1289005"/>
            <a:ext cx="8727744" cy="5541225"/>
          </a:xfrm>
        </p:spPr>
        <p:txBody>
          <a:bodyPr>
            <a:normAutofit fontScale="92500"/>
          </a:bodyPr>
          <a:lstStyle/>
          <a:p>
            <a:r>
              <a:rPr lang="en-GB" dirty="0"/>
              <a:t>“</a:t>
            </a:r>
            <a:r>
              <a:rPr lang="en-GB" dirty="0" err="1"/>
              <a:t>crm</a:t>
            </a:r>
            <a:r>
              <a:rPr lang="en-GB" dirty="0"/>
              <a:t>” – Stata module for implementing CRM (Adrian </a:t>
            </a:r>
            <a:r>
              <a:rPr lang="en-GB" dirty="0" err="1"/>
              <a:t>Mander</a:t>
            </a:r>
            <a:r>
              <a:rPr lang="en-GB" dirty="0"/>
              <a:t>, MRC Biostatistics Unit, Cambridge) </a:t>
            </a:r>
            <a:r>
              <a:rPr lang="en-GB" dirty="0">
                <a:hlinkClick r:id="rId2"/>
              </a:rPr>
              <a:t>https://ideas.repec.org/c/boc/bocode/s457625a.html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Naoki Ishizuka has written SAS code for the CRM: </a:t>
            </a:r>
            <a:r>
              <a:rPr lang="en-GB" dirty="0">
                <a:hlinkClick r:id="rId3"/>
              </a:rPr>
              <a:t>http://www.lexjansen.com/pharmasug/2001/Proceed/Stats/SP13_ishizuka.pdf</a:t>
            </a:r>
            <a:endParaRPr lang="en-GB" dirty="0"/>
          </a:p>
          <a:p>
            <a:endParaRPr lang="en-GB" dirty="0"/>
          </a:p>
          <a:p>
            <a:r>
              <a:rPr lang="en-GB" dirty="0"/>
              <a:t>TITE-CRM Phase I Clinical Trials: Implementation Using SAS (University of Michigan) </a:t>
            </a:r>
            <a:r>
              <a:rPr lang="en-GB" dirty="0">
                <a:hlinkClick r:id="rId4"/>
              </a:rPr>
              <a:t>https://sph.umich.edu/ccb/pdf/titecrm_manual_1-5-09.pdf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2532" name="Picture 4" descr="Image resul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39" y="259308"/>
            <a:ext cx="2751398" cy="87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sas.com/content/dam/SAS/en_us/image/logos/sas-logos/S285-sas100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39" y="2806310"/>
            <a:ext cx="2090714" cy="86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21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5232F-F566-4B32-8F12-97547E5CD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9479"/>
            <a:ext cx="7886700" cy="4697484"/>
          </a:xfrm>
        </p:spPr>
        <p:txBody>
          <a:bodyPr/>
          <a:lstStyle/>
          <a:p>
            <a:r>
              <a:rPr lang="en-GB" dirty="0"/>
              <a:t>R packages - </a:t>
            </a:r>
            <a:r>
              <a:rPr lang="en-GB" dirty="0">
                <a:hlinkClick r:id="rId2"/>
              </a:rPr>
              <a:t>https://cran.r-project.org/</a:t>
            </a:r>
            <a:endParaRPr lang="en-GB" dirty="0"/>
          </a:p>
          <a:p>
            <a:endParaRPr lang="en-GB" dirty="0"/>
          </a:p>
          <a:p>
            <a:r>
              <a:rPr lang="en-GB" dirty="0"/>
              <a:t>Web applications</a:t>
            </a:r>
          </a:p>
          <a:p>
            <a:endParaRPr lang="en-GB" dirty="0"/>
          </a:p>
          <a:p>
            <a:r>
              <a:rPr lang="en-GB" dirty="0"/>
              <a:t>Software libraries</a:t>
            </a:r>
          </a:p>
          <a:p>
            <a:endParaRPr lang="en-GB" dirty="0"/>
          </a:p>
          <a:p>
            <a:r>
              <a:rPr lang="en-GB" dirty="0"/>
              <a:t>Commercial software</a:t>
            </a:r>
          </a:p>
        </p:txBody>
      </p:sp>
      <p:pic>
        <p:nvPicPr>
          <p:cNvPr id="3076" name="Picture 4" descr="https://www.r-project.org/R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333" y="1253447"/>
            <a:ext cx="1177017" cy="91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504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8BB2C-44A8-4FE8-896D-ACB86F9B6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35" y="149368"/>
            <a:ext cx="7886700" cy="1325563"/>
          </a:xfrm>
        </p:spPr>
        <p:txBody>
          <a:bodyPr/>
          <a:lstStyle/>
          <a:p>
            <a:r>
              <a:rPr lang="en-GB" dirty="0"/>
              <a:t>Web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A2FB2-AE04-4743-B26B-66B3814E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42" y="1825625"/>
            <a:ext cx="8938516" cy="4351338"/>
          </a:xfrm>
        </p:spPr>
        <p:txBody>
          <a:bodyPr>
            <a:normAutofit/>
          </a:bodyPr>
          <a:lstStyle/>
          <a:p>
            <a:r>
              <a:rPr lang="en-GB" dirty="0"/>
              <a:t>A+B designs: </a:t>
            </a:r>
            <a:r>
              <a:rPr lang="en-GB" dirty="0">
                <a:hlinkClick r:id="rId2"/>
              </a:rPr>
              <a:t>https://graham-wheeler.shinyapps.io/AplusB/</a:t>
            </a:r>
            <a:endParaRPr lang="en-GB" dirty="0"/>
          </a:p>
          <a:p>
            <a:endParaRPr lang="en-GB" dirty="0"/>
          </a:p>
          <a:p>
            <a:r>
              <a:rPr lang="en-GB" dirty="0"/>
              <a:t>Optimal benchmark for comparison: </a:t>
            </a:r>
            <a:r>
              <a:rPr lang="en-GB" dirty="0">
                <a:hlinkClick r:id="rId3"/>
              </a:rPr>
              <a:t>https://uvatrapps.shinyapps.io/nonparbnch/</a:t>
            </a:r>
            <a:endParaRPr lang="en-GB" dirty="0"/>
          </a:p>
          <a:p>
            <a:endParaRPr lang="en-GB" dirty="0"/>
          </a:p>
          <a:p>
            <a:r>
              <a:rPr lang="en-GB" dirty="0"/>
              <a:t>Bayesian CRM: </a:t>
            </a:r>
            <a:r>
              <a:rPr lang="en-GB" dirty="0">
                <a:hlinkClick r:id="rId4"/>
              </a:rPr>
              <a:t>https://uvatrapps.shinyapps.io/crmb/</a:t>
            </a:r>
            <a:endParaRPr lang="en-GB" dirty="0"/>
          </a:p>
          <a:p>
            <a:endParaRPr lang="en-GB" dirty="0"/>
          </a:p>
          <a:p>
            <a:r>
              <a:rPr lang="en-GB" dirty="0"/>
              <a:t>Vanderbilt University Software Library: </a:t>
            </a:r>
            <a:r>
              <a:rPr lang="en-GB" dirty="0">
                <a:hlinkClick r:id="rId5"/>
              </a:rPr>
              <a:t>https://www.vumc.org/cqs/software-tools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966216" y="2295538"/>
            <a:ext cx="217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2060"/>
                </a:solidFill>
              </a:rPr>
              <a:t>Wheeler et al, 2016</a:t>
            </a:r>
          </a:p>
        </p:txBody>
      </p:sp>
    </p:spTree>
    <p:extLst>
      <p:ext uri="{BB962C8B-B14F-4D97-AF65-F5344CB8AC3E}">
        <p14:creationId xmlns:p14="http://schemas.microsoft.com/office/powerpoint/2010/main" val="3107102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7304A-CFDA-44E6-8149-187B7E549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559" y="6344290"/>
            <a:ext cx="8548752" cy="51371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https://biostatistics.mdanderson.org/softwaredownload/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9406" t="9177" r="44" b="6828"/>
          <a:stretch/>
        </p:blipFill>
        <p:spPr>
          <a:xfrm>
            <a:off x="0" y="0"/>
            <a:ext cx="9111871" cy="636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00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4143" y="2852383"/>
            <a:ext cx="6223379" cy="3821372"/>
          </a:xfrm>
        </p:spPr>
        <p:txBody>
          <a:bodyPr/>
          <a:lstStyle/>
          <a:p>
            <a:r>
              <a:rPr lang="en-GB" dirty="0"/>
              <a:t>Standalone programs</a:t>
            </a:r>
          </a:p>
          <a:p>
            <a:pPr lvl="1"/>
            <a:r>
              <a:rPr lang="en-GB" dirty="0"/>
              <a:t>Easy to use</a:t>
            </a:r>
          </a:p>
          <a:p>
            <a:pPr lvl="1"/>
            <a:r>
              <a:rPr lang="en-GB" dirty="0"/>
              <a:t>May not have all options you want</a:t>
            </a:r>
          </a:p>
          <a:p>
            <a:endParaRPr lang="en-GB" dirty="0"/>
          </a:p>
          <a:p>
            <a:r>
              <a:rPr lang="en-GB" dirty="0"/>
              <a:t>Some packages updated more often than others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6208" t="34842" r="28687" b="44328"/>
          <a:stretch/>
        </p:blipFill>
        <p:spPr>
          <a:xfrm>
            <a:off x="0" y="2663663"/>
            <a:ext cx="2436324" cy="3355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1357" t="34842" r="3120" b="44328"/>
          <a:stretch/>
        </p:blipFill>
        <p:spPr>
          <a:xfrm>
            <a:off x="0" y="0"/>
            <a:ext cx="9133372" cy="251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90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liplab.co.in/wp-content/uploads/2014/04/Cytel-log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6" t="20955" r="18841" b="26654"/>
          <a:stretch/>
        </p:blipFill>
        <p:spPr bwMode="auto">
          <a:xfrm>
            <a:off x="82192" y="209992"/>
            <a:ext cx="2329912" cy="121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ytel.com/hubfs/2016-curoergosum/home/East-release-news-homepage-feature.png?t=15103143249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34"/>
          <a:stretch/>
        </p:blipFill>
        <p:spPr bwMode="auto">
          <a:xfrm>
            <a:off x="2412104" y="73173"/>
            <a:ext cx="2517428" cy="142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67105" t="21501" r="7737" b="32301"/>
          <a:stretch/>
        </p:blipFill>
        <p:spPr>
          <a:xfrm>
            <a:off x="663218" y="1648989"/>
            <a:ext cx="4036673" cy="2501772"/>
          </a:xfrm>
          <a:prstGeom prst="rect">
            <a:avLst/>
          </a:prstGeom>
        </p:spPr>
      </p:pic>
      <p:pic>
        <p:nvPicPr>
          <p:cNvPr id="1030" name="Picture 6" descr="https://pbs.twimg.com/media/C4tg4CrWEAIg2t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" t="9782" r="12569" b="7792"/>
          <a:stretch/>
        </p:blipFill>
        <p:spPr bwMode="auto">
          <a:xfrm>
            <a:off x="545117" y="4367105"/>
            <a:ext cx="4272875" cy="213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>
            <a:off x="82193" y="1579419"/>
            <a:ext cx="89487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2192" y="4211731"/>
            <a:ext cx="89487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https://media.licdn.com/mpr/mpr/shrink_200_200/AAEAAQAAAAAAAArBAAAAJGY2ZTI0ZjliLTAzYWUtNGY1MS05NzQ0LTg4NTczNmI0MTU0MQ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" t="33438" r="2399" b="33124"/>
          <a:stretch/>
        </p:blipFill>
        <p:spPr bwMode="auto">
          <a:xfrm>
            <a:off x="2881365" y="5743254"/>
            <a:ext cx="1818526" cy="63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29533" y="65055"/>
            <a:ext cx="410145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Phase I &amp; Phase II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Single- &amp; dual-agent designs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Rule- and model-based</a:t>
            </a:r>
          </a:p>
          <a:p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Phase I and Phase II designs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Single- and multi-stage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Flexible approach to CRM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Primarily geared towards </a:t>
            </a:r>
            <a:r>
              <a:rPr lang="en-GB" sz="2200" dirty="0" err="1"/>
              <a:t>MCPMod</a:t>
            </a:r>
            <a:r>
              <a:rPr lang="en-GB" sz="2200" dirty="0"/>
              <a:t> (</a:t>
            </a:r>
            <a:r>
              <a:rPr lang="en-GB" sz="2200" b="1" dirty="0"/>
              <a:t>M</a:t>
            </a:r>
            <a:r>
              <a:rPr lang="en-GB" sz="2200" dirty="0"/>
              <a:t>ultiple </a:t>
            </a:r>
            <a:r>
              <a:rPr lang="en-GB" sz="2200" b="1" dirty="0"/>
              <a:t>C</a:t>
            </a:r>
            <a:r>
              <a:rPr lang="en-GB" sz="2200" dirty="0"/>
              <a:t>omparison </a:t>
            </a:r>
            <a:r>
              <a:rPr lang="en-GB" sz="2200" b="1" dirty="0"/>
              <a:t>P</a:t>
            </a:r>
            <a:r>
              <a:rPr lang="en-GB" sz="2200" dirty="0"/>
              <a:t>rocedure – </a:t>
            </a:r>
            <a:r>
              <a:rPr lang="en-GB" sz="2200" b="1" dirty="0"/>
              <a:t>Mod</a:t>
            </a:r>
            <a:r>
              <a:rPr lang="en-GB" sz="2200" dirty="0"/>
              <a:t>elling) [</a:t>
            </a:r>
            <a:r>
              <a:rPr lang="en-GB" sz="2200" i="1" dirty="0"/>
              <a:t>dose-response</a:t>
            </a:r>
            <a:r>
              <a:rPr lang="en-GB" sz="2200" dirty="0"/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CRM, EWOC, </a:t>
            </a:r>
            <a:r>
              <a:rPr lang="en-GB" sz="2200" dirty="0" err="1"/>
              <a:t>mTPI</a:t>
            </a:r>
            <a:r>
              <a:rPr lang="en-GB" sz="2200" dirty="0"/>
              <a:t>, and rule-based designs</a:t>
            </a:r>
          </a:p>
        </p:txBody>
      </p:sp>
    </p:spTree>
    <p:extLst>
      <p:ext uri="{BB962C8B-B14F-4D97-AF65-F5344CB8AC3E}">
        <p14:creationId xmlns:p14="http://schemas.microsoft.com/office/powerpoint/2010/main" val="3013477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30EAB-93F8-4B97-9D7C-6F3DB9713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A6197-95C7-41E7-ACCB-D9B00E5D9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Many packages and programs available</a:t>
            </a:r>
          </a:p>
          <a:p>
            <a:pPr lvl="1"/>
            <a:r>
              <a:rPr lang="en-GB" dirty="0"/>
              <a:t>Most are free!</a:t>
            </a:r>
          </a:p>
          <a:p>
            <a:endParaRPr lang="en-GB" dirty="0"/>
          </a:p>
          <a:p>
            <a:r>
              <a:rPr lang="en-GB" dirty="0"/>
              <a:t>Experience with R (even limited) is a bonus</a:t>
            </a:r>
          </a:p>
          <a:p>
            <a:pPr lvl="1"/>
            <a:r>
              <a:rPr lang="en-GB" dirty="0"/>
              <a:t>Allows you to explore new releases and even edit code to specific trial needs</a:t>
            </a:r>
          </a:p>
          <a:p>
            <a:pPr lvl="1"/>
            <a:endParaRPr lang="en-GB" dirty="0"/>
          </a:p>
          <a:p>
            <a:r>
              <a:rPr lang="en-GB" dirty="0"/>
              <a:t>Web applications and standalone programs for those less familiar with code (with code available in most cases)</a:t>
            </a:r>
          </a:p>
        </p:txBody>
      </p:sp>
    </p:spTree>
    <p:extLst>
      <p:ext uri="{BB962C8B-B14F-4D97-AF65-F5344CB8AC3E}">
        <p14:creationId xmlns:p14="http://schemas.microsoft.com/office/powerpoint/2010/main" val="2483689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90" y="0"/>
            <a:ext cx="7886700" cy="1325563"/>
          </a:xfrm>
        </p:spPr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90" y="1171254"/>
            <a:ext cx="8907694" cy="55788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1800" dirty="0"/>
              <a:t>Cheung YK (2011): </a:t>
            </a:r>
            <a:r>
              <a:rPr lang="en-GB" sz="1800" i="1" dirty="0"/>
              <a:t>Dose-finding by the Continual Reassessment Method</a:t>
            </a:r>
            <a:r>
              <a:rPr lang="en-GB" sz="1800" dirty="0"/>
              <a:t>. CRC Press/Chapman &amp; Hall. Boca Raton.</a:t>
            </a:r>
          </a:p>
          <a:p>
            <a:pPr marL="0" indent="0">
              <a:buNone/>
            </a:pPr>
            <a:r>
              <a:rPr lang="en-GB" sz="1800" dirty="0"/>
              <a:t>Cheung YK and Duong J (2013): “</a:t>
            </a:r>
            <a:r>
              <a:rPr lang="en-GB" sz="1800" dirty="0" err="1"/>
              <a:t>dfcrm</a:t>
            </a:r>
            <a:r>
              <a:rPr lang="en-GB" sz="1800" dirty="0"/>
              <a:t>” package. </a:t>
            </a:r>
            <a:r>
              <a:rPr lang="en-GB" sz="1800" i="1" dirty="0"/>
              <a:t>CRAN</a:t>
            </a:r>
            <a:r>
              <a:rPr lang="en-GB" sz="1800" dirty="0"/>
              <a:t>. </a:t>
            </a:r>
            <a:r>
              <a:rPr lang="en-GB" sz="1800" dirty="0">
                <a:hlinkClick r:id="rId2"/>
              </a:rPr>
              <a:t>https://cran.r-project.org/web/packages/dfcrm/dfcrm.pdf</a:t>
            </a:r>
            <a:endParaRPr lang="en-GB" sz="1800" dirty="0"/>
          </a:p>
          <a:p>
            <a:pPr marL="0" indent="0">
              <a:buNone/>
            </a:pPr>
            <a:r>
              <a:rPr lang="en-GB" sz="1800" dirty="0" err="1"/>
              <a:t>Diniz</a:t>
            </a:r>
            <a:r>
              <a:rPr lang="en-GB" sz="1800" dirty="0"/>
              <a:t> MA (2017): “</a:t>
            </a:r>
            <a:r>
              <a:rPr lang="en-GB" sz="1800" dirty="0" err="1"/>
              <a:t>ewoc</a:t>
            </a:r>
            <a:r>
              <a:rPr lang="en-GB" sz="1800" dirty="0"/>
              <a:t>” package. </a:t>
            </a:r>
            <a:r>
              <a:rPr lang="en-GB" sz="1800" i="1" dirty="0"/>
              <a:t>CRAN</a:t>
            </a:r>
            <a:r>
              <a:rPr lang="en-GB" sz="1800" dirty="0"/>
              <a:t>. </a:t>
            </a:r>
            <a:r>
              <a:rPr lang="en-GB" sz="1800" dirty="0">
                <a:hlinkClick r:id="rId3"/>
              </a:rPr>
              <a:t>https://cran.r-project.org/web/packages/ewoc/ewoc.pdf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Dressler EV and Huang Z (2016): “</a:t>
            </a:r>
            <a:r>
              <a:rPr lang="en-GB" sz="1800" dirty="0" err="1"/>
              <a:t>ordcrm</a:t>
            </a:r>
            <a:r>
              <a:rPr lang="en-GB" sz="1800" dirty="0"/>
              <a:t>” package. </a:t>
            </a:r>
            <a:r>
              <a:rPr lang="en-GB" sz="1800" i="1" dirty="0"/>
              <a:t>CRAN</a:t>
            </a:r>
            <a:r>
              <a:rPr lang="en-GB" sz="1800" dirty="0"/>
              <a:t>. </a:t>
            </a:r>
            <a:r>
              <a:rPr lang="en-GB" sz="1800" dirty="0">
                <a:hlinkClick r:id="rId4"/>
              </a:rPr>
              <a:t>https://cran.r-project.org/web/packages/ordcrm/ordcrm.pdf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Mo, Q (2012): “CRM” package. </a:t>
            </a:r>
            <a:r>
              <a:rPr lang="en-GB" sz="1800" i="1" dirty="0"/>
              <a:t>CRAN</a:t>
            </a:r>
            <a:r>
              <a:rPr lang="en-GB" sz="1800" dirty="0"/>
              <a:t>. </a:t>
            </a:r>
            <a:r>
              <a:rPr lang="en-GB" sz="1800" dirty="0">
                <a:hlinkClick r:id="rId5"/>
              </a:rPr>
              <a:t>https://cran.r-project.org/web/packages/CRM/CRM.pdf</a:t>
            </a:r>
            <a:endParaRPr lang="en-GB" sz="1800" dirty="0"/>
          </a:p>
          <a:p>
            <a:pPr marL="0" indent="0">
              <a:buNone/>
            </a:pPr>
            <a:r>
              <a:rPr lang="en-GB" sz="1800" dirty="0" err="1"/>
              <a:t>Sabanés-Bové</a:t>
            </a:r>
            <a:r>
              <a:rPr lang="en-GB" sz="1800" dirty="0"/>
              <a:t> D, Yeung WY, Palermo G and Jaki T (2017): “</a:t>
            </a:r>
            <a:r>
              <a:rPr lang="en-GB" sz="1800" dirty="0" err="1"/>
              <a:t>crmPack</a:t>
            </a:r>
            <a:r>
              <a:rPr lang="en-GB" sz="1800" dirty="0"/>
              <a:t>” package. </a:t>
            </a:r>
            <a:r>
              <a:rPr lang="en-GB" sz="1800" i="1" dirty="0"/>
              <a:t>CRAN</a:t>
            </a:r>
            <a:r>
              <a:rPr lang="en-GB" sz="1800" dirty="0"/>
              <a:t>. </a:t>
            </a:r>
            <a:r>
              <a:rPr lang="en-GB" sz="1800" dirty="0">
                <a:hlinkClick r:id="rId6"/>
              </a:rPr>
              <a:t>https://cran.r-project.org/web/packages/crmPack/crmPack.pdf</a:t>
            </a:r>
            <a:endParaRPr lang="en-GB" sz="1800" dirty="0"/>
          </a:p>
          <a:p>
            <a:pPr marL="0" indent="0">
              <a:buNone/>
            </a:pPr>
            <a:r>
              <a:rPr lang="en-GB" sz="1800" dirty="0" err="1"/>
              <a:t>Riviere</a:t>
            </a:r>
            <a:r>
              <a:rPr lang="en-GB" sz="1800" dirty="0"/>
              <a:t> M and Jourdan J (2017): “</a:t>
            </a:r>
            <a:r>
              <a:rPr lang="en-GB" sz="1800" dirty="0" err="1"/>
              <a:t>dfcomb</a:t>
            </a:r>
            <a:r>
              <a:rPr lang="en-GB" sz="1800" dirty="0"/>
              <a:t>” package. </a:t>
            </a:r>
            <a:r>
              <a:rPr lang="en-GB" sz="1800" i="1" dirty="0"/>
              <a:t>CRAN</a:t>
            </a:r>
            <a:r>
              <a:rPr lang="en-GB" sz="1800" dirty="0"/>
              <a:t>. </a:t>
            </a:r>
            <a:r>
              <a:rPr lang="en-GB" sz="1800" dirty="0">
                <a:hlinkClick r:id="rId7"/>
              </a:rPr>
              <a:t>https://cran.r-project.org/web/packages/dfcomb/dfcomb.pdf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Sweeting MJ, </a:t>
            </a:r>
            <a:r>
              <a:rPr lang="en-GB" sz="1800" dirty="0" err="1"/>
              <a:t>Mander</a:t>
            </a:r>
            <a:r>
              <a:rPr lang="en-GB" sz="1800" dirty="0"/>
              <a:t> AP and Sabin T (2013): </a:t>
            </a:r>
            <a:r>
              <a:rPr lang="en-GB" sz="1800" dirty="0" err="1"/>
              <a:t>bcrm</a:t>
            </a:r>
            <a:r>
              <a:rPr lang="en-GB" sz="1800" dirty="0"/>
              <a:t>: Bayesian Continual Reassessment Method designs for phase I dose-finding trials. </a:t>
            </a:r>
            <a:r>
              <a:rPr lang="en-GB" sz="1800" i="1" dirty="0"/>
              <a:t>Journal of Statistical Software</a:t>
            </a:r>
            <a:r>
              <a:rPr lang="en-GB" sz="1800" dirty="0"/>
              <a:t> </a:t>
            </a:r>
            <a:r>
              <a:rPr lang="en-GB" sz="1800" b="1" dirty="0"/>
              <a:t>54</a:t>
            </a:r>
            <a:r>
              <a:rPr lang="en-GB" sz="1800" dirty="0"/>
              <a:t>(13):1-26.</a:t>
            </a:r>
          </a:p>
          <a:p>
            <a:pPr marL="0" indent="0">
              <a:buNone/>
            </a:pPr>
            <a:r>
              <a:rPr lang="en-GB" sz="1800" dirty="0" err="1"/>
              <a:t>Tournazi</a:t>
            </a:r>
            <a:r>
              <a:rPr lang="en-GB" sz="1800" dirty="0"/>
              <a:t> A, </a:t>
            </a:r>
            <a:r>
              <a:rPr lang="en-GB" sz="1800" dirty="0" err="1"/>
              <a:t>Ursino</a:t>
            </a:r>
            <a:r>
              <a:rPr lang="en-GB" sz="1800" dirty="0"/>
              <a:t> M and Zohar S (2017): “</a:t>
            </a:r>
            <a:r>
              <a:rPr lang="en-GB" sz="1800" dirty="0" err="1"/>
              <a:t>dfpk</a:t>
            </a:r>
            <a:r>
              <a:rPr lang="en-GB" sz="1800" dirty="0"/>
              <a:t>” package. </a:t>
            </a:r>
            <a:r>
              <a:rPr lang="en-GB" sz="1800" i="1" dirty="0"/>
              <a:t>CRAN</a:t>
            </a:r>
            <a:r>
              <a:rPr lang="en-GB" sz="1800" dirty="0"/>
              <a:t>. </a:t>
            </a:r>
            <a:r>
              <a:rPr lang="en-GB" sz="1800" dirty="0">
                <a:hlinkClick r:id="rId8"/>
              </a:rPr>
              <a:t>https://cran.r-project.org/web/packages/dfpk/dfpk.pdf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Wages NA, Conaway M and </a:t>
            </a:r>
            <a:r>
              <a:rPr lang="en-GB" sz="1800" dirty="0" err="1"/>
              <a:t>O’Quigley</a:t>
            </a:r>
            <a:r>
              <a:rPr lang="en-GB" sz="1800" dirty="0"/>
              <a:t> J (2011). Dose-finding design for multi-drug combinations. </a:t>
            </a:r>
            <a:r>
              <a:rPr lang="en-GB" sz="1800" i="1" dirty="0"/>
              <a:t>Clinical Trials</a:t>
            </a:r>
            <a:r>
              <a:rPr lang="en-GB" sz="1800" dirty="0"/>
              <a:t> </a:t>
            </a:r>
            <a:r>
              <a:rPr lang="en-GB" sz="1800" b="1" dirty="0"/>
              <a:t>8</a:t>
            </a:r>
            <a:r>
              <a:rPr lang="en-GB" sz="1800" dirty="0"/>
              <a:t>(4):380-9.</a:t>
            </a:r>
          </a:p>
          <a:p>
            <a:pPr marL="0" indent="0">
              <a:buNone/>
            </a:pPr>
            <a:r>
              <a:rPr lang="en-GB" sz="1800" dirty="0"/>
              <a:t>Wages NA and </a:t>
            </a:r>
            <a:r>
              <a:rPr lang="en-GB" sz="1800" dirty="0" err="1"/>
              <a:t>Varhegyi</a:t>
            </a:r>
            <a:r>
              <a:rPr lang="en-GB" sz="1800" dirty="0"/>
              <a:t> N (2013); </a:t>
            </a:r>
            <a:r>
              <a:rPr lang="en-GB" sz="1800" dirty="0" err="1"/>
              <a:t>pocrm</a:t>
            </a:r>
            <a:r>
              <a:rPr lang="en-GB" sz="1800" dirty="0"/>
              <a:t>: An R-package for phase I trials of combinations of agents. </a:t>
            </a:r>
            <a:r>
              <a:rPr lang="en-GB" sz="1800" i="1" dirty="0"/>
              <a:t>Computer Methods and Programs in Biomedicine </a:t>
            </a:r>
            <a:r>
              <a:rPr lang="en-GB" sz="1800" b="1" dirty="0"/>
              <a:t>112</a:t>
            </a:r>
            <a:r>
              <a:rPr lang="en-GB" sz="1800" dirty="0"/>
              <a:t>(1):211-8.</a:t>
            </a:r>
          </a:p>
          <a:p>
            <a:pPr marL="0" indent="0">
              <a:buNone/>
            </a:pPr>
            <a:r>
              <a:rPr lang="en-GB" sz="1800" dirty="0"/>
              <a:t>Wheeler GM, Sweeting MJ and </a:t>
            </a:r>
            <a:r>
              <a:rPr lang="en-GB" sz="1800" dirty="0" err="1"/>
              <a:t>Mander</a:t>
            </a:r>
            <a:r>
              <a:rPr lang="en-GB" sz="1800" dirty="0"/>
              <a:t> AP (2016): </a:t>
            </a:r>
            <a:r>
              <a:rPr lang="en-GB" sz="1800" dirty="0" err="1"/>
              <a:t>AplusB</a:t>
            </a:r>
            <a:r>
              <a:rPr lang="en-GB" sz="1800" dirty="0"/>
              <a:t>: A web application for investigating A+B designs for phase I cancer clinical trials. </a:t>
            </a:r>
            <a:r>
              <a:rPr lang="en-GB" sz="1800" i="1" dirty="0" err="1"/>
              <a:t>PLoS</a:t>
            </a:r>
            <a:r>
              <a:rPr lang="en-GB" sz="1800" i="1" dirty="0"/>
              <a:t> ONE</a:t>
            </a:r>
            <a:r>
              <a:rPr lang="en-GB" sz="1800" dirty="0"/>
              <a:t> </a:t>
            </a:r>
            <a:r>
              <a:rPr lang="en-GB" sz="1800" b="1" dirty="0"/>
              <a:t>11</a:t>
            </a:r>
            <a:r>
              <a:rPr lang="en-GB" sz="1800" dirty="0"/>
              <a:t>(7):e0159026.</a:t>
            </a:r>
          </a:p>
        </p:txBody>
      </p:sp>
    </p:spTree>
    <p:extLst>
      <p:ext uri="{BB962C8B-B14F-4D97-AF65-F5344CB8AC3E}">
        <p14:creationId xmlns:p14="http://schemas.microsoft.com/office/powerpoint/2010/main" val="958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AEF57-DB17-444D-AF2B-669262F75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8F159-DAB1-4680-A006-FEDCFD506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80" y="1825625"/>
            <a:ext cx="853782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cs typeface="Courier New" panose="02070309020205020404" pitchFamily="49" charset="0"/>
              </a:rPr>
              <a:t>One-stage one-parameter CRM design</a:t>
            </a:r>
          </a:p>
          <a:p>
            <a:pPr marL="0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crm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  <a:r>
              <a:rPr lang="en-GB" dirty="0"/>
              <a:t>		– recommendation for single trial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crmsim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  <a:r>
              <a:rPr lang="en-GB" dirty="0"/>
              <a:t>	– for simulating many trials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crmsiminc1(…)</a:t>
            </a:r>
            <a:r>
              <a:rPr lang="en-GB" dirty="0"/>
              <a:t>	– CRM (1 pts incomplete)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crmsiminc2(…)</a:t>
            </a:r>
            <a:r>
              <a:rPr lang="en-GB" dirty="0"/>
              <a:t>	– CRM (2 pts incomplete)</a:t>
            </a:r>
          </a:p>
        </p:txBody>
      </p:sp>
      <p:pic>
        <p:nvPicPr>
          <p:cNvPr id="2050" name="Picture 2" descr="https://www.r-project.org/R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88" y="71920"/>
            <a:ext cx="1166723" cy="90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52684" y="6394925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2060"/>
                </a:solidFill>
              </a:rPr>
              <a:t>Mo, 2012</a:t>
            </a:r>
          </a:p>
        </p:txBody>
      </p:sp>
    </p:spTree>
    <p:extLst>
      <p:ext uri="{BB962C8B-B14F-4D97-AF65-F5344CB8AC3E}">
        <p14:creationId xmlns:p14="http://schemas.microsoft.com/office/powerpoint/2010/main" val="3425919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8F159-DAB1-4680-A006-FEDCFD506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86" y="120519"/>
            <a:ext cx="8907694" cy="64652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install.packages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i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"CRM"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library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(CRM)</a:t>
            </a:r>
          </a:p>
          <a:p>
            <a:pPr marL="0" indent="0">
              <a:buNone/>
            </a:pPr>
            <a:endParaRPr lang="en-GB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skeleton &lt;- c(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0.05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0.10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0.20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0.35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0.50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0.70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 &lt;- c(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y &lt;- c(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data &lt;- </a:t>
            </a:r>
            <a:r>
              <a:rPr lang="en-GB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cbind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(x, y)</a:t>
            </a:r>
          </a:p>
          <a:p>
            <a:pPr marL="0" indent="0">
              <a:buNone/>
            </a:pP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TTL &lt;-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0.20</a:t>
            </a:r>
          </a:p>
          <a:p>
            <a:pPr marL="0" indent="0">
              <a:buNone/>
            </a:pPr>
            <a:endParaRPr lang="en-GB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crm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(target = TTL, prior = skeleton, </a:t>
            </a:r>
            <a:r>
              <a:rPr lang="en-GB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ptdata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= data, model =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a0 =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$MTD </a:t>
            </a:r>
          </a:p>
          <a:p>
            <a:pPr marL="0" indent="0">
              <a:buNone/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[1] 3 </a:t>
            </a:r>
          </a:p>
          <a:p>
            <a:pPr marL="0" indent="0">
              <a:buNone/>
            </a:pPr>
            <a:endParaRPr lang="en-US" altLang="en-US" sz="16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$a </a:t>
            </a:r>
          </a:p>
          <a:p>
            <a:pPr marL="0" indent="0">
              <a:buNone/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[1] 0.8686574</a:t>
            </a:r>
            <a:endParaRPr lang="en-US" altLang="en-US" sz="36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50" name="Picture 2" descr="https://www.r-project.org/R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88" y="71920"/>
            <a:ext cx="1166723" cy="90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4386" y="53188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22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8F159-DAB1-4680-A006-FEDCFD506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86" y="120520"/>
            <a:ext cx="8907694" cy="58584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truth &lt;- c(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0.10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0.15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0.20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0.40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0.50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0.80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GB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crmsim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(target = TTL, prior = skeleton, true = truth, rate =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28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cycle =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28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cohort =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nsubject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24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nsim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model =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a0 =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 jump =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start.dose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seed =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123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en-US" sz="16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$</a:t>
            </a:r>
            <a:r>
              <a:rPr lang="en-US" altLang="en-US" sz="16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SimResult</a:t>
            </a: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		    1     2     3     4    5    6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% Selection 		 9.00 22.00 53.00 15.00 1.00 0.00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% Subjects Treated 	16.46 19.92 36.79 19.21 6.29 1.33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# Subjects Treated 	 3.95  4.78  8.83  4.61 1.51 0.32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Average Toxicities 	 0.39  0.64  1.59  1.87 0.75 0.25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True probabilities 	 0.10  0.15  0.20  0.40 0.50 0.80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$</a:t>
            </a:r>
            <a:r>
              <a:rPr lang="en-US" altLang="en-US" sz="16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TrialDuration</a:t>
            </a: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	 Min. 1st Qu. Median  Mean 3rd Qu.  Max.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	541.0   592.8  612.0 612.6   632.0 693.0</a:t>
            </a:r>
            <a:endParaRPr lang="en-US" altLang="en-US" sz="36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50" name="Picture 2" descr="https://www.r-project.org/R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88" y="71920"/>
            <a:ext cx="1166723" cy="90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4386" y="53188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91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AEF57-DB17-444D-AF2B-669262F75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dfcrm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8F159-DAB1-4680-A006-FEDCFD506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17630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Package for CRM and TITE-CRM conduct/simulation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crm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  <a:r>
              <a:rPr lang="en-GB" dirty="0">
                <a:cs typeface="Courier New" panose="02070309020205020404" pitchFamily="49" charset="0"/>
              </a:rPr>
              <a:t> </a:t>
            </a:r>
            <a:r>
              <a:rPr lang="en-GB" dirty="0"/>
              <a:t>&amp;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titecrm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  <a:r>
              <a:rPr lang="en-GB" dirty="0"/>
              <a:t> – conduct single trial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crmsim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  <a:r>
              <a:rPr lang="en-GB" dirty="0"/>
              <a:t> &amp;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titesim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  <a:r>
              <a:rPr lang="en-GB" dirty="0">
                <a:cs typeface="Courier New" panose="02070309020205020404" pitchFamily="49" charset="0"/>
              </a:rPr>
              <a:t> </a:t>
            </a:r>
            <a:r>
              <a:rPr lang="en-GB" dirty="0"/>
              <a:t>– simulate many trials</a:t>
            </a:r>
          </a:p>
        </p:txBody>
      </p:sp>
      <p:pic>
        <p:nvPicPr>
          <p:cNvPr id="2050" name="Picture 2" descr="https://www.r-project.org/R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88" y="71920"/>
            <a:ext cx="1166723" cy="90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4469" y="6311899"/>
            <a:ext cx="4024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2060"/>
                </a:solidFill>
              </a:rPr>
              <a:t>Cheung, 2011; Cheung and Duong, 2013</a:t>
            </a:r>
          </a:p>
        </p:txBody>
      </p:sp>
    </p:spTree>
    <p:extLst>
      <p:ext uri="{BB962C8B-B14F-4D97-AF65-F5344CB8AC3E}">
        <p14:creationId xmlns:p14="http://schemas.microsoft.com/office/powerpoint/2010/main" val="2086121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8F159-DAB1-4680-A006-FEDCFD506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98" y="71920"/>
            <a:ext cx="8979613" cy="63391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install.packages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i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1600" i="1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dfcrm</a:t>
            </a:r>
            <a:r>
              <a:rPr lang="en-GB" sz="1600" i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library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dfcrm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prior &lt;- c(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0.05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0.10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0.20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0.35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0.50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0.70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 &lt;- c(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y &lt;- c(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6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crm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(prior = prior, target =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0.20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tox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= y, level = x)</a:t>
            </a:r>
          </a:p>
          <a:p>
            <a:pPr marL="0" indent="0">
              <a:buNone/>
            </a:pPr>
            <a:endParaRPr lang="en-GB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[summary of data given here]</a:t>
            </a:r>
          </a:p>
          <a:p>
            <a:pPr marL="0" indent="0">
              <a:buNone/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Toxicity probability update (with 90 percent probability interval): </a:t>
            </a:r>
          </a:p>
          <a:p>
            <a:pPr marL="0" indent="0">
              <a:buNone/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Level 	Prior 	n   </a:t>
            </a:r>
            <a:r>
              <a:rPr lang="en-US" altLang="en-US" sz="16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total.wts</a:t>
            </a: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	</a:t>
            </a:r>
            <a:r>
              <a:rPr lang="en-US" altLang="en-US" sz="16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total.tox</a:t>
            </a: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Ptox</a:t>
            </a: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 	</a:t>
            </a:r>
            <a:r>
              <a:rPr lang="en-US" altLang="en-US" sz="16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LoLmt</a:t>
            </a: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	 </a:t>
            </a:r>
            <a:r>
              <a:rPr lang="en-US" altLang="en-US" sz="16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UpLmt</a:t>
            </a: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b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1 	0.05 	0   0 		0 	   0.089  	0.01     0.283 </a:t>
            </a:r>
            <a:b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2 	0.1 	3   3 		0 	   0.155  	0.028    0.379 </a:t>
            </a:r>
            <a:b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3 	0.2 	4   4 		1 	   0.272  	0.082    0.508 </a:t>
            </a:r>
            <a:b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4 	0.35 	3   3 		2 	   0.428  	0.196    0.643 </a:t>
            </a:r>
            <a:b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5 	0.5 	0   0 		0 	   0.571  	0.341    0.747 </a:t>
            </a:r>
            <a:b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6 	0.7 	0   0 		0 	   0.749  	0.574    0.861 </a:t>
            </a:r>
            <a:b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Next recommended dose level: 2 </a:t>
            </a:r>
            <a:b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Recommendation is based on a target toxicity probability of 0.2 </a:t>
            </a:r>
          </a:p>
          <a:p>
            <a:pPr marL="0" indent="0">
              <a:buNone/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Estimation details: </a:t>
            </a:r>
            <a:b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Empiric dose-toxicity model: p = dose^{</a:t>
            </a:r>
            <a:r>
              <a:rPr lang="en-US" altLang="en-US" sz="16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exp</a:t>
            </a: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(beta)} </a:t>
            </a:r>
            <a:b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dose = 0.05 0.1 0.2 0.35 0.5 0.7 </a:t>
            </a:r>
            <a:b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Normal prior on beta with mean 0 and variance 1.34 </a:t>
            </a:r>
            <a:b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Posterior mean of beta: -0.212 </a:t>
            </a:r>
            <a:b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Posterior variance of beta: 0.158 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pic>
        <p:nvPicPr>
          <p:cNvPr id="2050" name="Picture 2" descr="https://www.r-project.org/R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88" y="71920"/>
            <a:ext cx="1166723" cy="90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85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8F159-DAB1-4680-A006-FEDCFD506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87" y="287676"/>
            <a:ext cx="8763856" cy="6570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t &lt;-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180</a:t>
            </a:r>
            <a:b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entry &lt;- c(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29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49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92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133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241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303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363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402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exit &lt;- c(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185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210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217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257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116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314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420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405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405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405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trial &lt;- </a:t>
            </a:r>
            <a:r>
              <a:rPr lang="en-GB" sz="16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titecrm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(prior = prior, target = </a:t>
            </a:r>
            <a:r>
              <a:rPr lang="en-GB" sz="16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0.20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tox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= y, level = x,</a:t>
            </a:r>
            <a:b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obswin</a:t>
            </a:r>
            <a:r>
              <a:rPr lang="en-GB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= t, entry = entry, exit = exit)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&gt; trial</a:t>
            </a:r>
          </a:p>
          <a:p>
            <a:pPr marL="0" indent="0">
              <a:buNone/>
            </a:pPr>
            <a:endParaRPr lang="en-GB" sz="1600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[summary of data and weightings given here]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Toxicity probability update (with 90 percent probability interval):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Level Prior n  </a:t>
            </a:r>
            <a:r>
              <a:rPr lang="en-US" altLang="en-US" sz="16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total.wts</a:t>
            </a: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 </a:t>
            </a:r>
            <a:r>
              <a:rPr lang="en-US" altLang="en-US" sz="16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total.tox</a:t>
            </a: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 </a:t>
            </a:r>
            <a:r>
              <a:rPr lang="en-US" altLang="en-US" sz="16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Ptox</a:t>
            </a: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  </a:t>
            </a:r>
            <a:r>
              <a:rPr lang="en-US" altLang="en-US" sz="16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LoLmt</a:t>
            </a: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 </a:t>
            </a:r>
            <a:r>
              <a:rPr lang="en-US" altLang="en-US" sz="16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UpLmt</a:t>
            </a: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1     0.05  0  0          0          0.162  0.016  0.448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2     0.1   3  0.817      0          0.247  0.042  0.54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3     0.2   4  3.122      1          0.377  0.11   0.65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4     0.35  3  3          2          0.529  0.236  0.755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5     0.5   0  0          0          0.657  0.386  0.831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6     0.7   0  0          0          0.805  0.613  0.909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Next recommended dose level: 1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Recommendation is based on a target toxicity probability of 0.2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Estimation details: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Empiric dose-toxicity model: p = dose^{</a:t>
            </a:r>
            <a:r>
              <a:rPr lang="en-US" altLang="en-US" sz="16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exp</a:t>
            </a: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(beta)}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dose = 0.05 0.1 0.2 0.35 0.5 0.7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Normal prior on beta with mean 0 and variance 1.34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Posterior mean of beta: -0.5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Posterior variance of beta: 0.247 </a:t>
            </a:r>
            <a:endParaRPr lang="en-US" altLang="en-US" sz="36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50" name="Picture 2" descr="https://www.r-project.org/R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88" y="71920"/>
            <a:ext cx="1166723" cy="90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1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52" y="287677"/>
            <a:ext cx="7221125" cy="642481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868F159-DAB1-4680-A006-FEDCFD506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87" y="287677"/>
            <a:ext cx="8763856" cy="493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&gt; plot(trial, ask = TRUE)</a:t>
            </a:r>
          </a:p>
        </p:txBody>
      </p:sp>
    </p:spTree>
    <p:extLst>
      <p:ext uri="{BB962C8B-B14F-4D97-AF65-F5344CB8AC3E}">
        <p14:creationId xmlns:p14="http://schemas.microsoft.com/office/powerpoint/2010/main" val="272519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642</TotalTime>
  <Words>1598</Words>
  <Application>Microsoft Office PowerPoint</Application>
  <PresentationFormat>On-screen Show (4:3)</PresentationFormat>
  <Paragraphs>286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Lucida Console</vt:lpstr>
      <vt:lpstr>Office Theme</vt:lpstr>
      <vt:lpstr>Programs and software for conducting phase I trials</vt:lpstr>
      <vt:lpstr>PowerPoint Presentation</vt:lpstr>
      <vt:lpstr>CRM</vt:lpstr>
      <vt:lpstr>PowerPoint Presentation</vt:lpstr>
      <vt:lpstr>PowerPoint Presentation</vt:lpstr>
      <vt:lpstr>dfcrm</vt:lpstr>
      <vt:lpstr>PowerPoint Presentation</vt:lpstr>
      <vt:lpstr>PowerPoint Presentation</vt:lpstr>
      <vt:lpstr>PowerPoint Presentation</vt:lpstr>
      <vt:lpstr>PowerPoint Presentation</vt:lpstr>
      <vt:lpstr>bcrm</vt:lpstr>
      <vt:lpstr>PowerPoint Presentation</vt:lpstr>
      <vt:lpstr>PowerPoint Presentation</vt:lpstr>
      <vt:lpstr>PowerPoint Presentation</vt:lpstr>
      <vt:lpstr>pocrm</vt:lpstr>
      <vt:lpstr>PowerPoint Presentation</vt:lpstr>
      <vt:lpstr>PowerPoint Presentation</vt:lpstr>
      <vt:lpstr>… and many others!</vt:lpstr>
      <vt:lpstr>PowerPoint Presentation</vt:lpstr>
      <vt:lpstr>Web Applications</vt:lpstr>
      <vt:lpstr>PowerPoint Presentation</vt:lpstr>
      <vt:lpstr>PowerPoint Presentation</vt:lpstr>
      <vt:lpstr>PowerPoint Presentation</vt:lpstr>
      <vt:lpstr>Summary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Programs and software for conducting phase I trials</dc:title>
  <dc:creator>Graham Wheeler</dc:creator>
  <cp:lastModifiedBy>Graham Wheeler</cp:lastModifiedBy>
  <cp:revision>51</cp:revision>
  <dcterms:created xsi:type="dcterms:W3CDTF">2017-11-09T22:02:00Z</dcterms:created>
  <dcterms:modified xsi:type="dcterms:W3CDTF">2017-11-16T13:15:42Z</dcterms:modified>
</cp:coreProperties>
</file>